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5" d="100"/>
          <a:sy n="65" d="100"/>
        </p:scale>
        <p:origin x="700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0952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280683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14792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3771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03480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97204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25820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49142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253811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247038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920908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E6FBA5-E76C-42CD-BB6B-58E1507EA993}" type="datetimeFigureOut">
              <a:rPr lang="en-US" smtClean="0"/>
              <a:t>4/10/2020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3892660-F883-471C-AEF6-4713C2ACADB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6161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31033" y="1092816"/>
            <a:ext cx="5181866" cy="3905451"/>
          </a:xfrm>
          <a:prstGeom prst="rect">
            <a:avLst/>
          </a:prstGeom>
        </p:spPr>
      </p:pic>
      <p:pic>
        <p:nvPicPr>
          <p:cNvPr id="5" name="Picture 4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79101" y="1092816"/>
            <a:ext cx="6451932" cy="3695890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279101" y="963562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smtClean="0"/>
              <a:t>(a)</a:t>
            </a:r>
            <a:endParaRPr lang="en-US" sz="20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6665151" y="964997"/>
            <a:ext cx="48282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smtClean="0"/>
              <a:t>(b)</a:t>
            </a:r>
            <a:endParaRPr lang="en-US" sz="2000" b="1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6665151" y="963562"/>
            <a:ext cx="0" cy="3569109"/>
          </a:xfrm>
          <a:prstGeom prst="line">
            <a:avLst/>
          </a:prstGeom>
        </p:spPr>
        <p:style>
          <a:lnRef idx="3">
            <a:schemeClr val="accent3"/>
          </a:lnRef>
          <a:fillRef idx="0">
            <a:schemeClr val="accent3"/>
          </a:fillRef>
          <a:effectRef idx="2">
            <a:schemeClr val="accent3"/>
          </a:effectRef>
          <a:fontRef idx="minor">
            <a:schemeClr val="tx1"/>
          </a:fontRef>
        </p:style>
      </p:cxnSp>
      <p:sp>
        <p:nvSpPr>
          <p:cNvPr id="11" name="TextBox 10"/>
          <p:cNvSpPr txBox="1"/>
          <p:nvPr/>
        </p:nvSpPr>
        <p:spPr>
          <a:xfrm>
            <a:off x="7376955" y="673612"/>
            <a:ext cx="173201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u="sng" dirty="0" smtClean="0"/>
              <a:t>DTW cost matrix</a:t>
            </a:r>
            <a:endParaRPr lang="en-US" u="sng" dirty="0"/>
          </a:p>
        </p:txBody>
      </p:sp>
      <p:sp>
        <p:nvSpPr>
          <p:cNvPr id="12" name="TextBox 11"/>
          <p:cNvSpPr txBox="1"/>
          <p:nvPr/>
        </p:nvSpPr>
        <p:spPr>
          <a:xfrm>
            <a:off x="896572" y="673612"/>
            <a:ext cx="39548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u="sng" dirty="0" smtClean="0"/>
              <a:t>Positions of leader and follower in x-axis</a:t>
            </a:r>
            <a:endParaRPr lang="en-US" u="sng" dirty="0"/>
          </a:p>
        </p:txBody>
      </p:sp>
    </p:spTree>
    <p:extLst>
      <p:ext uri="{BB962C8B-B14F-4D97-AF65-F5344CB8AC3E}">
        <p14:creationId xmlns:p14="http://schemas.microsoft.com/office/powerpoint/2010/main" val="25469906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/>
          <p:cNvPicPr>
            <a:picLocks noChangeAspect="1"/>
          </p:cNvPicPr>
          <p:nvPr/>
        </p:nvPicPr>
        <p:blipFill rotWithShape="1">
          <a:blip r:embed="rId2"/>
          <a:srcRect l="20190" t="20935" r="18985" b="1903"/>
          <a:stretch/>
        </p:blipFill>
        <p:spPr>
          <a:xfrm>
            <a:off x="5635910" y="957435"/>
            <a:ext cx="5807403" cy="4428527"/>
          </a:xfrm>
          <a:prstGeom prst="rect">
            <a:avLst/>
          </a:prstGeom>
        </p:spPr>
      </p:pic>
      <p:pic>
        <p:nvPicPr>
          <p:cNvPr id="3" name="Picture 2"/>
          <p:cNvPicPr>
            <a:picLocks noChangeAspect="1"/>
          </p:cNvPicPr>
          <p:nvPr/>
        </p:nvPicPr>
        <p:blipFill rotWithShape="1">
          <a:blip r:embed="rId3"/>
          <a:srcRect l="20366" t="20357" r="27221" b="2224"/>
          <a:stretch/>
        </p:blipFill>
        <p:spPr>
          <a:xfrm>
            <a:off x="631674" y="950054"/>
            <a:ext cx="5004236" cy="4443290"/>
          </a:xfrm>
          <a:prstGeom prst="rect">
            <a:avLst/>
          </a:prstGeom>
        </p:spPr>
      </p:pic>
      <p:sp>
        <p:nvSpPr>
          <p:cNvPr id="4" name="TextBox 3"/>
          <p:cNvSpPr txBox="1"/>
          <p:nvPr/>
        </p:nvSpPr>
        <p:spPr>
          <a:xfrm>
            <a:off x="809453" y="963562"/>
            <a:ext cx="47160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smtClean="0"/>
              <a:t>(a)</a:t>
            </a:r>
            <a:endParaRPr lang="en-US" sz="2000" b="1" dirty="0"/>
          </a:p>
        </p:txBody>
      </p:sp>
      <p:sp>
        <p:nvSpPr>
          <p:cNvPr id="5" name="TextBox 4"/>
          <p:cNvSpPr txBox="1"/>
          <p:nvPr/>
        </p:nvSpPr>
        <p:spPr>
          <a:xfrm>
            <a:off x="5833047" y="964997"/>
            <a:ext cx="482824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b="1" dirty="0" smtClean="0"/>
              <a:t>(b)</a:t>
            </a:r>
            <a:endParaRPr lang="en-US" sz="2000" b="1" dirty="0"/>
          </a:p>
        </p:txBody>
      </p:sp>
    </p:spTree>
    <p:extLst>
      <p:ext uri="{BB962C8B-B14F-4D97-AF65-F5344CB8AC3E}">
        <p14:creationId xmlns:p14="http://schemas.microsoft.com/office/powerpoint/2010/main" val="987958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ounded Rectangle 3"/>
          <p:cNvSpPr/>
          <p:nvPr/>
        </p:nvSpPr>
        <p:spPr>
          <a:xfrm>
            <a:off x="3846869" y="3454059"/>
            <a:ext cx="1612491" cy="816077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getFactions</a:t>
            </a:r>
            <a:r>
              <a:rPr lang="en-US" dirty="0"/>
              <a:t>()</a:t>
            </a:r>
          </a:p>
        </p:txBody>
      </p:sp>
      <p:sp>
        <p:nvSpPr>
          <p:cNvPr id="5" name="Rounded Rectangle 4"/>
          <p:cNvSpPr/>
          <p:nvPr/>
        </p:nvSpPr>
        <p:spPr>
          <a:xfrm>
            <a:off x="1066800" y="2438399"/>
            <a:ext cx="1612491" cy="816077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mFLICA</a:t>
            </a:r>
            <a:r>
              <a:rPr lang="en-US" dirty="0"/>
              <a:t>()</a:t>
            </a:r>
          </a:p>
        </p:txBody>
      </p:sp>
      <p:sp>
        <p:nvSpPr>
          <p:cNvPr id="6" name="Rounded Rectangle 5"/>
          <p:cNvSpPr/>
          <p:nvPr/>
        </p:nvSpPr>
        <p:spPr>
          <a:xfrm>
            <a:off x="6909618" y="2438398"/>
            <a:ext cx="2109020" cy="816077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followingNetwork</a:t>
            </a:r>
            <a:r>
              <a:rPr lang="en-US" dirty="0"/>
              <a:t>()</a:t>
            </a:r>
          </a:p>
        </p:txBody>
      </p:sp>
      <p:sp>
        <p:nvSpPr>
          <p:cNvPr id="7" name="Rounded Rectangle 6"/>
          <p:cNvSpPr/>
          <p:nvPr/>
        </p:nvSpPr>
        <p:spPr>
          <a:xfrm>
            <a:off x="3846869" y="2438397"/>
            <a:ext cx="2249129" cy="816077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getDynamicFollNet</a:t>
            </a:r>
            <a:r>
              <a:rPr lang="en-US" dirty="0"/>
              <a:t>()</a:t>
            </a:r>
          </a:p>
        </p:txBody>
      </p:sp>
      <p:cxnSp>
        <p:nvCxnSpPr>
          <p:cNvPr id="10" name="Straight Arrow Connector 9"/>
          <p:cNvCxnSpPr>
            <a:stCxn id="5" idx="3"/>
            <a:endCxn id="7" idx="1"/>
          </p:cNvCxnSpPr>
          <p:nvPr/>
        </p:nvCxnSpPr>
        <p:spPr>
          <a:xfrm flipV="1">
            <a:off x="2679291" y="2846436"/>
            <a:ext cx="1167578" cy="2"/>
          </a:xfrm>
          <a:prstGeom prst="straightConnector1">
            <a:avLst/>
          </a:prstGeom>
          <a:ln w="41275" cap="flat" cmpd="sng" algn="ctr">
            <a:solidFill>
              <a:schemeClr val="accent3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6" name="Rounded Rectangle 15"/>
          <p:cNvSpPr/>
          <p:nvPr/>
        </p:nvSpPr>
        <p:spPr>
          <a:xfrm>
            <a:off x="9657734" y="2438397"/>
            <a:ext cx="2109020" cy="816077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followingRelation</a:t>
            </a:r>
            <a:r>
              <a:rPr lang="en-US" dirty="0" smtClean="0"/>
              <a:t>()</a:t>
            </a:r>
            <a:endParaRPr lang="en-US" dirty="0"/>
          </a:p>
        </p:txBody>
      </p:sp>
      <p:cxnSp>
        <p:nvCxnSpPr>
          <p:cNvPr id="19" name="Straight Arrow Connector 18"/>
          <p:cNvCxnSpPr>
            <a:stCxn id="7" idx="3"/>
            <a:endCxn id="6" idx="1"/>
          </p:cNvCxnSpPr>
          <p:nvPr/>
        </p:nvCxnSpPr>
        <p:spPr>
          <a:xfrm>
            <a:off x="6095998" y="2846436"/>
            <a:ext cx="813620" cy="1"/>
          </a:xfrm>
          <a:prstGeom prst="straightConnector1">
            <a:avLst/>
          </a:prstGeom>
          <a:ln w="41275" cap="flat" cmpd="sng" algn="ctr">
            <a:solidFill>
              <a:schemeClr val="accent3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1" name="Straight Arrow Connector 20"/>
          <p:cNvCxnSpPr>
            <a:stCxn id="6" idx="3"/>
            <a:endCxn id="16" idx="1"/>
          </p:cNvCxnSpPr>
          <p:nvPr/>
        </p:nvCxnSpPr>
        <p:spPr>
          <a:xfrm flipV="1">
            <a:off x="9018638" y="2846436"/>
            <a:ext cx="639096" cy="1"/>
          </a:xfrm>
          <a:prstGeom prst="straightConnector1">
            <a:avLst/>
          </a:prstGeom>
          <a:ln w="41275" cap="flat" cmpd="sng" algn="ctr">
            <a:solidFill>
              <a:schemeClr val="accent3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24" name="TextBox 23"/>
          <p:cNvSpPr txBox="1"/>
          <p:nvPr/>
        </p:nvSpPr>
        <p:spPr>
          <a:xfrm>
            <a:off x="544454" y="3254474"/>
            <a:ext cx="3038524" cy="203132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b="1" dirty="0"/>
              <a:t>Input: </a:t>
            </a:r>
            <a:r>
              <a:rPr lang="en-US" dirty="0"/>
              <a:t>S</a:t>
            </a:r>
            <a:r>
              <a:rPr lang="en-US" dirty="0" smtClean="0"/>
              <a:t>et </a:t>
            </a:r>
            <a:r>
              <a:rPr lang="en-US" dirty="0"/>
              <a:t>of time series</a:t>
            </a:r>
            <a:br>
              <a:rPr lang="en-US" dirty="0"/>
            </a:br>
            <a:r>
              <a:rPr lang="en-US" b="1" dirty="0"/>
              <a:t>Output</a:t>
            </a:r>
            <a:r>
              <a:rPr lang="en-US" dirty="0"/>
              <a:t>: </a:t>
            </a:r>
            <a:endParaRPr lang="en-US" dirty="0" smtClean="0"/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D</a:t>
            </a:r>
            <a:r>
              <a:rPr lang="en-US" dirty="0" smtClean="0"/>
              <a:t>ynamic </a:t>
            </a:r>
            <a:r>
              <a:rPr lang="en-US" dirty="0"/>
              <a:t>following </a:t>
            </a:r>
            <a:r>
              <a:rPr lang="en-US" dirty="0" smtClean="0"/>
              <a:t>network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N</a:t>
            </a:r>
            <a:r>
              <a:rPr lang="en-US" dirty="0" smtClean="0"/>
              <a:t>etwork densities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F</a:t>
            </a:r>
            <a:r>
              <a:rPr lang="en-US" dirty="0" smtClean="0"/>
              <a:t>action leaders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F</a:t>
            </a:r>
            <a:r>
              <a:rPr lang="en-US" dirty="0" smtClean="0"/>
              <a:t>action members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F</a:t>
            </a:r>
            <a:r>
              <a:rPr lang="en-US" dirty="0" smtClean="0"/>
              <a:t>action </a:t>
            </a:r>
            <a:r>
              <a:rPr lang="en-US" dirty="0"/>
              <a:t>size ratios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3323880" y="1203659"/>
            <a:ext cx="303852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b="1" dirty="0"/>
              <a:t>Input: </a:t>
            </a:r>
            <a:r>
              <a:rPr lang="en-US" dirty="0"/>
              <a:t>S</a:t>
            </a:r>
            <a:r>
              <a:rPr lang="en-US" dirty="0" smtClean="0"/>
              <a:t>et </a:t>
            </a:r>
            <a:r>
              <a:rPr lang="en-US" dirty="0"/>
              <a:t>of time series</a:t>
            </a:r>
            <a:br>
              <a:rPr lang="en-US" dirty="0"/>
            </a:br>
            <a:r>
              <a:rPr lang="en-US" b="1" dirty="0"/>
              <a:t>Output</a:t>
            </a:r>
            <a:r>
              <a:rPr lang="en-US" dirty="0"/>
              <a:t>: </a:t>
            </a:r>
            <a:endParaRPr lang="en-US" dirty="0" smtClean="0"/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D</a:t>
            </a:r>
            <a:r>
              <a:rPr lang="en-US" dirty="0" smtClean="0"/>
              <a:t>ynamic </a:t>
            </a:r>
            <a:r>
              <a:rPr lang="en-US" dirty="0"/>
              <a:t>following </a:t>
            </a:r>
            <a:r>
              <a:rPr lang="en-US" dirty="0" smtClean="0"/>
              <a:t>network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N</a:t>
            </a:r>
            <a:r>
              <a:rPr lang="en-US" dirty="0" smtClean="0"/>
              <a:t>etwork densities</a:t>
            </a:r>
          </a:p>
        </p:txBody>
      </p:sp>
      <p:sp>
        <p:nvSpPr>
          <p:cNvPr id="26" name="TextBox 25"/>
          <p:cNvSpPr txBox="1"/>
          <p:nvPr/>
        </p:nvSpPr>
        <p:spPr>
          <a:xfrm>
            <a:off x="6483495" y="1203658"/>
            <a:ext cx="2434064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b="1" dirty="0"/>
              <a:t>Input: </a:t>
            </a:r>
            <a:r>
              <a:rPr lang="en-US" dirty="0"/>
              <a:t>S</a:t>
            </a:r>
            <a:r>
              <a:rPr lang="en-US" dirty="0" smtClean="0"/>
              <a:t>et </a:t>
            </a:r>
            <a:r>
              <a:rPr lang="en-US" dirty="0"/>
              <a:t>of time series</a:t>
            </a:r>
            <a:br>
              <a:rPr lang="en-US" dirty="0"/>
            </a:br>
            <a:r>
              <a:rPr lang="en-US" b="1" dirty="0"/>
              <a:t>Output</a:t>
            </a:r>
            <a:r>
              <a:rPr lang="en-US" dirty="0"/>
              <a:t>: </a:t>
            </a:r>
            <a:endParaRPr lang="en-US" dirty="0" smtClean="0"/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F</a:t>
            </a:r>
            <a:r>
              <a:rPr lang="en-US" dirty="0" smtClean="0"/>
              <a:t>ollowing network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N</a:t>
            </a:r>
            <a:r>
              <a:rPr lang="en-US" dirty="0" smtClean="0"/>
              <a:t>etwork density</a:t>
            </a:r>
          </a:p>
        </p:txBody>
      </p:sp>
      <p:sp>
        <p:nvSpPr>
          <p:cNvPr id="27" name="TextBox 26"/>
          <p:cNvSpPr txBox="1"/>
          <p:nvPr/>
        </p:nvSpPr>
        <p:spPr>
          <a:xfrm>
            <a:off x="9345043" y="1203658"/>
            <a:ext cx="266656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/>
            <a:r>
              <a:rPr lang="en-US" b="1" dirty="0"/>
              <a:t>Input: </a:t>
            </a:r>
            <a:r>
              <a:rPr lang="en-US" dirty="0"/>
              <a:t>P</a:t>
            </a:r>
            <a:r>
              <a:rPr lang="en-US" dirty="0" smtClean="0"/>
              <a:t>air of time series</a:t>
            </a:r>
          </a:p>
          <a:p>
            <a:pPr lvl="0"/>
            <a:r>
              <a:rPr lang="en-US" b="1" dirty="0" smtClean="0"/>
              <a:t>Output</a:t>
            </a:r>
            <a:r>
              <a:rPr lang="en-US" dirty="0"/>
              <a:t>: </a:t>
            </a:r>
            <a:r>
              <a:rPr lang="en-US" dirty="0" smtClean="0"/>
              <a:t>Following relation</a:t>
            </a:r>
          </a:p>
        </p:txBody>
      </p:sp>
      <p:sp>
        <p:nvSpPr>
          <p:cNvPr id="28" name="TextBox 27"/>
          <p:cNvSpPr txBox="1"/>
          <p:nvPr/>
        </p:nvSpPr>
        <p:spPr>
          <a:xfrm>
            <a:off x="3344055" y="4250921"/>
            <a:ext cx="3378361" cy="1477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/>
              <a:t>Input: </a:t>
            </a:r>
            <a:r>
              <a:rPr lang="en-US" dirty="0"/>
              <a:t>Dynamic </a:t>
            </a:r>
            <a:r>
              <a:rPr lang="en-US" dirty="0" smtClean="0"/>
              <a:t>following </a:t>
            </a:r>
            <a:r>
              <a:rPr lang="en-US" dirty="0"/>
              <a:t>network</a:t>
            </a:r>
          </a:p>
          <a:p>
            <a:pPr lvl="0"/>
            <a:r>
              <a:rPr lang="en-US" b="1" dirty="0" smtClean="0"/>
              <a:t>Output</a:t>
            </a:r>
            <a:r>
              <a:rPr lang="en-US" dirty="0"/>
              <a:t>: </a:t>
            </a:r>
            <a:endParaRPr lang="en-US" dirty="0" smtClean="0"/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 smtClean="0"/>
              <a:t>Faction leaders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F</a:t>
            </a:r>
            <a:r>
              <a:rPr lang="en-US" dirty="0" smtClean="0"/>
              <a:t>action members</a:t>
            </a:r>
          </a:p>
          <a:p>
            <a:pPr marL="285750" lvl="0" indent="-285750">
              <a:buFont typeface="Arial" panose="020B0604020202020204" pitchFamily="34" charset="0"/>
              <a:buChar char="•"/>
            </a:pPr>
            <a:r>
              <a:rPr lang="en-US" dirty="0"/>
              <a:t>F</a:t>
            </a:r>
            <a:r>
              <a:rPr lang="en-US" dirty="0" smtClean="0"/>
              <a:t>action </a:t>
            </a:r>
            <a:r>
              <a:rPr lang="en-US" dirty="0"/>
              <a:t>size ratios</a:t>
            </a:r>
          </a:p>
        </p:txBody>
      </p:sp>
      <p:cxnSp>
        <p:nvCxnSpPr>
          <p:cNvPr id="30" name="Straight Arrow Connector 29"/>
          <p:cNvCxnSpPr>
            <a:stCxn id="5" idx="3"/>
            <a:endCxn id="4" idx="1"/>
          </p:cNvCxnSpPr>
          <p:nvPr/>
        </p:nvCxnSpPr>
        <p:spPr>
          <a:xfrm>
            <a:off x="2679291" y="2846438"/>
            <a:ext cx="1167578" cy="1015660"/>
          </a:xfrm>
          <a:prstGeom prst="straightConnector1">
            <a:avLst/>
          </a:prstGeom>
          <a:ln w="41275" cap="flat" cmpd="sng" algn="ctr">
            <a:solidFill>
              <a:schemeClr val="accent3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7" name="Rounded Rectangle 16"/>
          <p:cNvSpPr/>
          <p:nvPr/>
        </p:nvSpPr>
        <p:spPr>
          <a:xfrm>
            <a:off x="6909618" y="3434845"/>
            <a:ext cx="2368976" cy="816077"/>
          </a:xfrm>
          <a:prstGeom prst="roundRect">
            <a:avLst/>
          </a:prstGeo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 smtClean="0"/>
              <a:t>getReachableNodes</a:t>
            </a:r>
            <a:r>
              <a:rPr lang="en-US" dirty="0" smtClean="0"/>
              <a:t>()</a:t>
            </a:r>
            <a:endParaRPr lang="en-US" dirty="0"/>
          </a:p>
        </p:txBody>
      </p:sp>
      <p:cxnSp>
        <p:nvCxnSpPr>
          <p:cNvPr id="18" name="Straight Arrow Connector 17"/>
          <p:cNvCxnSpPr>
            <a:stCxn id="4" idx="3"/>
            <a:endCxn id="17" idx="1"/>
          </p:cNvCxnSpPr>
          <p:nvPr/>
        </p:nvCxnSpPr>
        <p:spPr>
          <a:xfrm flipV="1">
            <a:off x="5459360" y="3842884"/>
            <a:ext cx="1450258" cy="19214"/>
          </a:xfrm>
          <a:prstGeom prst="straightConnector1">
            <a:avLst/>
          </a:prstGeom>
          <a:ln w="41275" cap="flat" cmpd="sng" algn="ctr">
            <a:solidFill>
              <a:schemeClr val="accent3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6766451" y="4250921"/>
            <a:ext cx="3945793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/>
              <a:t>Input: </a:t>
            </a:r>
            <a:endParaRPr lang="en-US" b="1" dirty="0" smtClean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Following network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en-US" dirty="0" smtClean="0"/>
              <a:t>Faction leader</a:t>
            </a:r>
            <a:endParaRPr lang="en-US" dirty="0"/>
          </a:p>
          <a:p>
            <a:pPr lvl="0"/>
            <a:r>
              <a:rPr lang="en-US" b="1" dirty="0"/>
              <a:t>Output</a:t>
            </a:r>
            <a:r>
              <a:rPr lang="en-US" dirty="0"/>
              <a:t>: </a:t>
            </a:r>
            <a:r>
              <a:rPr lang="en-US" dirty="0" smtClean="0"/>
              <a:t>Faction members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192417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61</TotalTime>
  <Words>86</Words>
  <Application>Microsoft Office PowerPoint</Application>
  <PresentationFormat>Widescreen</PresentationFormat>
  <Paragraphs>35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Calibri</vt:lpstr>
      <vt:lpstr>Calibri Light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NTNECTEC</dc:creator>
  <cp:lastModifiedBy>NTNECTEC</cp:lastModifiedBy>
  <cp:revision>18</cp:revision>
  <dcterms:created xsi:type="dcterms:W3CDTF">2020-04-02T07:31:41Z</dcterms:created>
  <dcterms:modified xsi:type="dcterms:W3CDTF">2020-04-10T09:27:44Z</dcterms:modified>
</cp:coreProperties>
</file>

<file path=docProps/thumbnail.jpeg>
</file>